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8"/>
  </p:notesMasterIdLst>
  <p:handoutMasterIdLst>
    <p:handoutMasterId r:id="rId29"/>
  </p:handoutMasterIdLst>
  <p:sldIdLst>
    <p:sldId id="394" r:id="rId3"/>
    <p:sldId id="466" r:id="rId4"/>
    <p:sldId id="500" r:id="rId5"/>
    <p:sldId id="467" r:id="rId6"/>
    <p:sldId id="464" r:id="rId7"/>
    <p:sldId id="498" r:id="rId8"/>
    <p:sldId id="469" r:id="rId9"/>
    <p:sldId id="493" r:id="rId10"/>
    <p:sldId id="495" r:id="rId11"/>
    <p:sldId id="475" r:id="rId12"/>
    <p:sldId id="470" r:id="rId13"/>
    <p:sldId id="506" r:id="rId14"/>
    <p:sldId id="507" r:id="rId15"/>
    <p:sldId id="496" r:id="rId16"/>
    <p:sldId id="499" r:id="rId17"/>
    <p:sldId id="487" r:id="rId18"/>
    <p:sldId id="497" r:id="rId19"/>
    <p:sldId id="509" r:id="rId20"/>
    <p:sldId id="488" r:id="rId21"/>
    <p:sldId id="489" r:id="rId22"/>
    <p:sldId id="490" r:id="rId23"/>
    <p:sldId id="492" r:id="rId24"/>
    <p:sldId id="508" r:id="rId25"/>
    <p:sldId id="352" r:id="rId26"/>
    <p:sldId id="393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1EA"/>
    <a:srgbClr val="A0E4FF"/>
    <a:srgbClr val="A0E4EB"/>
    <a:srgbClr val="99CCFF"/>
    <a:srgbClr val="00CCFF"/>
    <a:srgbClr val="F8DC9E"/>
    <a:srgbClr val="FBEEDC"/>
    <a:srgbClr val="FBEEC9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8" d="100"/>
          <a:sy n="78" d="100"/>
        </p:scale>
        <p:origin x="734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10-Jul-17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1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89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10-Jul-17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320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software-technolog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5" TargetMode="External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jetbrains.com/phpstorm/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sualstudio.com/" TargetMode="External"/><Relationship Id="rId5" Type="http://schemas.openxmlformats.org/officeDocument/2006/relationships/hyperlink" Target="https://www.jetbrains.com/idea/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6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7.png"/><Relationship Id="rId14" Type="http://schemas.openxmlformats.org/officeDocument/2006/relationships/hyperlink" Target="http://www.telenor.b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09931" y="3607839"/>
            <a:ext cx="190693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Technologies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639896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10427851" y="3492456"/>
            <a:ext cx="1151113" cy="1151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33746">
            <a:off x="10698747" y="5109667"/>
            <a:ext cx="741943" cy="1079189"/>
          </a:xfrm>
          <a:prstGeom prst="roundRect">
            <a:avLst>
              <a:gd name="adj" fmla="val 620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6800025" y="5194787"/>
            <a:ext cx="1092284" cy="10922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531205" y="4598941"/>
            <a:ext cx="1830407" cy="1535809"/>
            <a:chOff x="8566101" y="4832250"/>
            <a:chExt cx="1743901" cy="1548590"/>
          </a:xfrm>
        </p:grpSpPr>
        <p:pic>
          <p:nvPicPr>
            <p:cNvPr id="1030" name="Picture 6" descr="http://www.microsoft.com/web/media/gallery/apps-screenshots/Microsoft-App-Request-Routin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412" y="4832250"/>
              <a:ext cx="1548590" cy="154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://www.iconsdb.com/icons/preview/gray/database-5-xxl.png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6101" y="5513521"/>
              <a:ext cx="727505" cy="79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74" y="3371749"/>
            <a:ext cx="1164843" cy="11182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Резултат с изображение за html icon">
            <a:extLst>
              <a:ext uri="{FF2B5EF4-FFF2-40B4-BE49-F238E27FC236}">
                <a16:creationId xmlns:a16="http://schemas.microsoft.com/office/drawing/2014/main" id="{5858911B-7ED7-4065-9D2B-1DE2A041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7917090" y="3383582"/>
            <a:ext cx="1244715" cy="12447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Свързано изображение">
            <a:extLst>
              <a:ext uri="{FF2B5EF4-FFF2-40B4-BE49-F238E27FC236}">
                <a16:creationId xmlns:a16="http://schemas.microsoft.com/office/drawing/2014/main" id="{E9D4CD1C-D449-4CA5-A68B-4EB7999A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9092366" y="3253158"/>
            <a:ext cx="1251285" cy="12512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60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hours</a:t>
            </a:r>
            <a:r>
              <a:rPr lang="en-US" dirty="0"/>
              <a:t>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July – August 2017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Regular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02 September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Svetlin Nakov,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PhD</a:t>
            </a:r>
          </a:p>
          <a:p>
            <a:pPr lvl="1"/>
            <a:r>
              <a:rPr lang="en-US" noProof="1"/>
              <a:t>Training &amp; Inspiration Manager </a:t>
            </a:r>
            <a:br>
              <a:rPr lang="en-US" noProof="1"/>
            </a:br>
            <a:r>
              <a:rPr lang="en-US" noProof="1"/>
              <a:t>@ Software University (SoftUni)</a:t>
            </a:r>
          </a:p>
          <a:p>
            <a:pPr lvl="1"/>
            <a:r>
              <a:rPr lang="en-US" noProof="1"/>
              <a:t>20+ years as software developer</a:t>
            </a:r>
          </a:p>
          <a:p>
            <a:pPr lvl="1"/>
            <a:r>
              <a:rPr lang="en-US" noProof="1"/>
              <a:t>10+ years experience as trainer</a:t>
            </a:r>
          </a:p>
          <a:p>
            <a:pPr lvl="1"/>
            <a:r>
              <a:rPr lang="en-US" noProof="1"/>
              <a:t>Author of 8 programming books</a:t>
            </a:r>
          </a:p>
          <a:p>
            <a:pPr lvl="1"/>
            <a:r>
              <a:rPr lang="en-US" noProof="1"/>
              <a:t>Speaker at hundreds of events</a:t>
            </a:r>
          </a:p>
          <a:p>
            <a:pPr lvl="1"/>
            <a:r>
              <a:rPr lang="en-US" noProof="1"/>
              <a:t>Web site &amp; blog: </a:t>
            </a:r>
            <a:r>
              <a:rPr lang="en-US" noProof="1">
                <a:hlinkClick r:id="rId2"/>
              </a:rPr>
              <a:t>www.nakov.com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371600"/>
            <a:ext cx="3505200" cy="3505200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238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Junior Trainer @ SoftUni</a:t>
            </a:r>
          </a:p>
          <a:p>
            <a:pPr lvl="1"/>
            <a:r>
              <a:rPr lang="en-US" noProof="1"/>
              <a:t>Interested in programming and electronic music</a:t>
            </a:r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Kalin Primov</a:t>
            </a:r>
          </a:p>
          <a:p>
            <a:pPr lvl="1"/>
            <a:r>
              <a:rPr lang="en-US" noProof="1"/>
              <a:t>Junior Trainer @ SoftUni</a:t>
            </a:r>
          </a:p>
          <a:p>
            <a:pPr lvl="1"/>
            <a:r>
              <a:rPr lang="en-US" noProof="1"/>
              <a:t>Interested in Java, C# and 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1028" name="Picture 4" descr="https://lh4.googleusercontent.com/aPighqjRif6_J7jYMt7vl-9ZRxfNqZWb9Z6hTOhJp8ys7wqiAE1c1mAkkCOG1LiU4W-9fzzmC7jgfpWFSmv3yawkiFsjTz_miNBmPMHWD60mPQsamLRdabvSOHwM__m1e0kyFnUK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392" y="1264006"/>
            <a:ext cx="2672292" cy="2672292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2895600"/>
            <a:ext cx="2172315" cy="3202687"/>
          </a:xfrm>
          <a:prstGeom prst="roundRect">
            <a:avLst>
              <a:gd name="adj" fmla="val 383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56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exam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90%</a:t>
            </a:r>
          </a:p>
          <a:p>
            <a:r>
              <a:rPr lang="en-US" dirty="0"/>
              <a:t>Homework (judge &amp; uploads)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10%</a:t>
            </a:r>
          </a:p>
          <a:p>
            <a:r>
              <a:rPr lang="en-US" dirty="0"/>
              <a:t>Forum activity – bonus up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%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Presence in class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5%</a:t>
            </a:r>
            <a:r>
              <a:rPr lang="en-US" dirty="0"/>
              <a:t>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776729" y="452712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coding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exercises only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dirty="0"/>
              <a:t>Create an application which supports basic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Examples: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TODO</a:t>
            </a:r>
            <a:r>
              <a:rPr lang="en-US" i="1" dirty="0"/>
              <a:t>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” (view / add / delete items),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Poll System</a:t>
            </a:r>
            <a:r>
              <a:rPr lang="en-US" dirty="0"/>
              <a:t>” (vote, list / delete votes),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Bookmarks</a:t>
            </a:r>
            <a:r>
              <a:rPr lang="en-US" dirty="0"/>
              <a:t>” (add / delete bookmarks)</a:t>
            </a:r>
          </a:p>
          <a:p>
            <a:pPr lvl="1"/>
            <a:r>
              <a:rPr lang="en-US" dirty="0"/>
              <a:t>Write the app 4 times: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spcBef>
                <a:spcPts val="1200"/>
              </a:spcBef>
            </a:pPr>
            <a:r>
              <a:rPr lang="en-US" dirty="0"/>
              <a:t>Exam time: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 hours</a:t>
            </a:r>
          </a:p>
          <a:p>
            <a:pPr>
              <a:spcBef>
                <a:spcPts val="1200"/>
              </a:spcBef>
            </a:pPr>
            <a:r>
              <a:rPr lang="en-US" dirty="0"/>
              <a:t>Exam check-up: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2-3 hours</a:t>
            </a:r>
            <a:r>
              <a:rPr lang="en-US" dirty="0"/>
              <a:t> (immediately after the exam)</a:t>
            </a:r>
          </a:p>
          <a:p>
            <a:pPr lvl="1"/>
            <a:r>
              <a:rPr lang="en-US" dirty="0"/>
              <a:t>Trainers / assistants check your solution on your laptop</a:t>
            </a:r>
          </a:p>
          <a:p>
            <a:pPr lvl="1"/>
            <a:r>
              <a:rPr lang="en-US" dirty="0"/>
              <a:t>You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be allowed to modify your code after the exam ends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</a:t>
            </a:r>
          </a:p>
        </p:txBody>
      </p:sp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277" y="1638776"/>
            <a:ext cx="3574938" cy="4609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BE9D8-790D-4836-B3C9-E8ED69A5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779515" y="1358050"/>
            <a:ext cx="1377067" cy="1377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8E6ABB-1358-440E-B915-F0180DA69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4376">
            <a:off x="6301158" y="4603402"/>
            <a:ext cx="965153" cy="1268071"/>
          </a:xfrm>
          <a:prstGeom prst="roundRect">
            <a:avLst>
              <a:gd name="adj" fmla="val 6205"/>
            </a:avLst>
          </a:prstGeom>
        </p:spPr>
      </p:pic>
      <p:pic>
        <p:nvPicPr>
          <p:cNvPr id="9" name="Picture 4" descr="http://www.theastrainings.com/images/php_icon.png">
            <a:extLst>
              <a:ext uri="{FF2B5EF4-FFF2-40B4-BE49-F238E27FC236}">
                <a16:creationId xmlns:a16="http://schemas.microsoft.com/office/drawing/2014/main" id="{4C986DFC-588B-4E8D-9383-5042BAB9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6026131" y="2628482"/>
            <a:ext cx="1422333" cy="14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>
            <a:extLst>
              <a:ext uri="{FF2B5EF4-FFF2-40B4-BE49-F238E27FC236}">
                <a16:creationId xmlns:a16="http://schemas.microsoft.com/office/drawing/2014/main" id="{4192C2DC-DD67-41A2-90E7-7F9C953C4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887" y="5111133"/>
            <a:ext cx="1106409" cy="106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Резултат с изображение за html icon">
            <a:extLst>
              <a:ext uri="{FF2B5EF4-FFF2-40B4-BE49-F238E27FC236}">
                <a16:creationId xmlns:a16="http://schemas.microsoft.com/office/drawing/2014/main" id="{EA199752-BA02-478A-AD41-8F0C1251E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5547475" y="851149"/>
            <a:ext cx="1506105" cy="15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Свързано изображение">
            <a:extLst>
              <a:ext uri="{FF2B5EF4-FFF2-40B4-BE49-F238E27FC236}">
                <a16:creationId xmlns:a16="http://schemas.microsoft.com/office/drawing/2014/main" id="{3D896EF2-0624-478B-AB92-7F8244237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6432165" y="728843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0012" y="1924966"/>
            <a:ext cx="94488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https://softuni.bg/courses/software-technologies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noProof="1"/>
              <a:t>PhpStorm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https://jetbrains.com/phpstorm/</a:t>
            </a:r>
            <a:r>
              <a:rPr lang="en-US" dirty="0"/>
              <a:t> – for PHP</a:t>
            </a:r>
            <a:endParaRPr lang="en-US" noProof="1"/>
          </a:p>
          <a:p>
            <a:pPr>
              <a:lnSpc>
                <a:spcPct val="12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r>
              <a:rPr lang="en-US" dirty="0"/>
              <a:t> – for JS</a:t>
            </a:r>
          </a:p>
          <a:p>
            <a:pPr>
              <a:lnSpc>
                <a:spcPct val="120000"/>
              </a:lnSpc>
            </a:pPr>
            <a:r>
              <a:rPr lang="en-US" dirty="0"/>
              <a:t>IntelliJ Idea – </a:t>
            </a:r>
            <a:r>
              <a:rPr lang="en-US" dirty="0">
                <a:hlinkClick r:id="rId5"/>
              </a:rPr>
              <a:t>https://www.jetbrains.com/idea/</a:t>
            </a:r>
            <a:r>
              <a:rPr lang="bg-BG" dirty="0"/>
              <a:t> – </a:t>
            </a:r>
            <a:r>
              <a:rPr lang="en-US" dirty="0"/>
              <a:t>for Java</a:t>
            </a:r>
          </a:p>
          <a:p>
            <a:pPr>
              <a:lnSpc>
                <a:spcPct val="12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6"/>
              </a:rPr>
              <a:t>https://www.visualstudio.com</a:t>
            </a:r>
            <a:r>
              <a:rPr lang="en-US" dirty="0"/>
              <a:t> – for .NET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8723" y="4648200"/>
            <a:ext cx="1673774" cy="1636395"/>
          </a:xfrm>
          <a:prstGeom prst="rect">
            <a:avLst/>
          </a:prstGeom>
        </p:spPr>
      </p:pic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431" y="4648200"/>
            <a:ext cx="1636395" cy="1636395"/>
          </a:xfrm>
          <a:prstGeom prst="rect">
            <a:avLst/>
          </a:prstGeom>
        </p:spPr>
      </p:pic>
      <p:pic>
        <p:nvPicPr>
          <p:cNvPr id="10" name="Picture 6" descr="http://www.codeproject.com/KB/cross-platform/860150/vs2015.png">
            <a:hlinkClick r:id="rId6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42" y="4679643"/>
            <a:ext cx="1530433" cy="15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&amp;Rcy;&amp;iecy;&amp;zcy;&amp;ucy;&amp;lcy;&amp;tcy;&amp;acy;&amp;tcy; &amp;scy; &amp;icy;&amp;zcy;&amp;ocy;&amp;bcy;&amp;rcy;&amp;acy;&amp;zhcy;&amp;iecy;&amp;ncy;&amp;icy;&amp;iecy; &amp;zcy;&amp;acy; intellij idea logo">
            <a:hlinkClick r:id="rId5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06" y="4649270"/>
            <a:ext cx="1612841" cy="16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 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189704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198422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3945496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19032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563241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19032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19032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189704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08314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56670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6796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386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#tech-softuni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Software</a:t>
              </a:r>
              <a:b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Technologies</a:t>
              </a: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dirty="0"/>
              <a:t>The</a:t>
            </a:r>
            <a:r>
              <a:rPr lang="bg-BG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  <a:r>
              <a:rPr lang="bg-BG" dirty="0"/>
              <a:t>"</a:t>
            </a:r>
            <a:r>
              <a:rPr lang="en-US" dirty="0"/>
              <a:t> course provides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/>
              <a:t>in 5 technologies: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Basics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&amp;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7514062" y="4474363"/>
            <a:ext cx="1514774" cy="1514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304872" y="4732148"/>
            <a:ext cx="1061668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7133880" y="2318554"/>
            <a:ext cx="1422333" cy="14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44" y="3256936"/>
            <a:ext cx="1472630" cy="141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html icon">
            <a:extLst>
              <a:ext uri="{FF2B5EF4-FFF2-40B4-BE49-F238E27FC236}">
                <a16:creationId xmlns:a16="http://schemas.microsoft.com/office/drawing/2014/main" id="{5F3E4FEF-9D2C-4AA6-A88A-2ECF3C4B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865306" y="1322694"/>
            <a:ext cx="1656716" cy="16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Свързано изображение">
            <a:extLst>
              <a:ext uri="{FF2B5EF4-FFF2-40B4-BE49-F238E27FC236}">
                <a16:creationId xmlns:a16="http://schemas.microsoft.com/office/drawing/2014/main" id="{60B10A8F-AAD7-48E0-89F8-56DA2C17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9890173" y="1862109"/>
            <a:ext cx="1665459" cy="166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introductory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teach you </a:t>
            </a:r>
            <a:r>
              <a:rPr lang="en-US" dirty="0"/>
              <a:t>HTML, CSS, JavaScript,</a:t>
            </a:r>
            <a:br>
              <a:rPr lang="en-US" dirty="0"/>
            </a:br>
            <a:r>
              <a:rPr lang="en-US" dirty="0"/>
              <a:t>PHP, MySQL, .NET, SQL Server, Entity Framework,</a:t>
            </a:r>
            <a:br>
              <a:rPr lang="en-US" dirty="0"/>
            </a:br>
            <a:r>
              <a:rPr lang="en-US" dirty="0"/>
              <a:t>ASP.NET MVC, Java, Hibernate and Spring MVC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make you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familiar </a:t>
            </a:r>
            <a:r>
              <a:rPr lang="en-US" dirty="0"/>
              <a:t>with these technologies</a:t>
            </a:r>
          </a:p>
          <a:p>
            <a:pPr lvl="2"/>
            <a:r>
              <a:rPr lang="en-US" dirty="0"/>
              <a:t>You get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</a:t>
            </a:r>
            <a:r>
              <a:rPr lang="en-US" dirty="0"/>
              <a:t> how these technologies work</a:t>
            </a:r>
          </a:p>
          <a:p>
            <a:pPr lvl="2"/>
            <a:r>
              <a:rPr lang="en-US" dirty="0"/>
              <a:t>You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touch</a:t>
            </a:r>
            <a:r>
              <a:rPr lang="en-US" dirty="0"/>
              <a:t> all of them in 2 months</a:t>
            </a:r>
          </a:p>
          <a:p>
            <a:pPr lvl="2"/>
            <a:r>
              <a:rPr lang="en-US" dirty="0"/>
              <a:t>You will create a simple blog system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This Course is at Very Basic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516210" y="3141845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513640" y="4745447"/>
            <a:ext cx="1103127" cy="1395750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9149541" y="2985453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12" y="4830993"/>
            <a:ext cx="1409460" cy="13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html icon">
            <a:extLst>
              <a:ext uri="{FF2B5EF4-FFF2-40B4-BE49-F238E27FC236}">
                <a16:creationId xmlns:a16="http://schemas.microsoft.com/office/drawing/2014/main" id="{36FF21AF-A5B6-4ACA-9E3C-89654983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984153" y="1103258"/>
            <a:ext cx="1506105" cy="15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Свързано изображение">
            <a:extLst>
              <a:ext uri="{FF2B5EF4-FFF2-40B4-BE49-F238E27FC236}">
                <a16:creationId xmlns:a16="http://schemas.microsoft.com/office/drawing/2014/main" id="{B8F08F65-9818-4522-A743-311F01D2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10385122" y="1300980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067933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0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 &amp; CSS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Basics of HTML &amp; CSS, Creating the Blog Design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PHP, MySQL and Symfony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XAMPP, PHP 7, MySQL, Doctrine, Symfony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Creating a blog with Symfony</a:t>
            </a:r>
            <a:r>
              <a:rPr lang="bg-BG" dirty="0"/>
              <a:t> </a:t>
            </a:r>
            <a:r>
              <a:rPr lang="en-US" dirty="0"/>
              <a:t>and MySQL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JavaScript, Express and MongoDB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ES6, Node.js, Express.js, MongoDB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Creating a blog with Express.js and MongoDB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8747475" y="4983069"/>
            <a:ext cx="1251879" cy="1251879"/>
          </a:xfrm>
          <a:prstGeom prst="rect">
            <a:avLst/>
          </a:prstGeom>
        </p:spPr>
      </p:pic>
      <p:pic>
        <p:nvPicPr>
          <p:cNvPr id="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277150" y="2964834"/>
            <a:ext cx="1430193" cy="1430194"/>
          </a:xfrm>
          <a:prstGeom prst="roundRect">
            <a:avLst>
              <a:gd name="adj" fmla="val 336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html icon">
            <a:extLst>
              <a:ext uri="{FF2B5EF4-FFF2-40B4-BE49-F238E27FC236}">
                <a16:creationId xmlns:a16="http://schemas.microsoft.com/office/drawing/2014/main" id="{01522330-2E59-421E-BFBA-2408F866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984153" y="1103258"/>
            <a:ext cx="1506105" cy="15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Свързано изображение">
            <a:extLst>
              <a:ext uri="{FF2B5EF4-FFF2-40B4-BE49-F238E27FC236}">
                <a16:creationId xmlns:a16="http://schemas.microsoft.com/office/drawing/2014/main" id="{3310005E-7551-467D-9F6D-70E40A67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10381125" y="1140649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38750-4B71-403E-893D-63344BA63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510">
            <a:off x="9943671" y="3264391"/>
            <a:ext cx="1670449" cy="902286"/>
          </a:xfrm>
          <a:prstGeom prst="roundRect">
            <a:avLst>
              <a:gd name="adj" fmla="val 4588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855F96-1F65-4D59-9290-4C21101B2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56035">
            <a:off x="10343865" y="4968468"/>
            <a:ext cx="1044508" cy="1166407"/>
          </a:xfrm>
          <a:prstGeom prst="roundRect">
            <a:avLst>
              <a:gd name="adj" fmla="val 6574"/>
            </a:avLst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8, Hibernate, Spring MVC, MySQL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Spring MVC and Hibernate</a:t>
            </a:r>
            <a:endParaRPr lang="bg-BG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Part IV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C# 6, Entity Framework, ASP.NET MVC, SQL Server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ASP.NET MVC and EF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0561">
            <a:off x="8990467" y="1583950"/>
            <a:ext cx="1185741" cy="1657445"/>
          </a:xfrm>
          <a:prstGeom prst="roundRect">
            <a:avLst>
              <a:gd name="adj" fmla="val 6205"/>
            </a:avLst>
          </a:prstGeom>
        </p:spPr>
      </p:pic>
      <p:pic>
        <p:nvPicPr>
          <p:cNvPr id="3078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048">
            <a:off x="8266501" y="4997863"/>
            <a:ext cx="1550406" cy="148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Резултат с изображение за spring mvc logo">
            <a:extLst>
              <a:ext uri="{FF2B5EF4-FFF2-40B4-BE49-F238E27FC236}">
                <a16:creationId xmlns:a16="http://schemas.microsoft.com/office/drawing/2014/main" id="{F9E608A0-B9F7-4058-A3E2-ADD40DEE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960">
            <a:off x="7043833" y="679048"/>
            <a:ext cx="1613167" cy="944140"/>
          </a:xfrm>
          <a:prstGeom prst="roundRect">
            <a:avLst>
              <a:gd name="adj" fmla="val 6205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6334A-6593-453F-9E1E-A1FA12FF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587">
            <a:off x="10481718" y="1179713"/>
            <a:ext cx="1181485" cy="877780"/>
          </a:xfrm>
          <a:prstGeom prst="roundRect">
            <a:avLst>
              <a:gd name="adj" fmla="val 6205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DCFCC-FADF-458E-99F7-9A291750B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62839">
            <a:off x="10127061" y="4033199"/>
            <a:ext cx="1385575" cy="871652"/>
          </a:xfrm>
          <a:prstGeom prst="roundRect">
            <a:avLst>
              <a:gd name="adj" fmla="val 6205"/>
            </a:avLst>
          </a:prstGeom>
        </p:spPr>
      </p:pic>
      <p:pic>
        <p:nvPicPr>
          <p:cNvPr id="4104" name="Picture 8" descr="Резултат с изображение за entity framework">
            <a:extLst>
              <a:ext uri="{FF2B5EF4-FFF2-40B4-BE49-F238E27FC236}">
                <a16:creationId xmlns:a16="http://schemas.microsoft.com/office/drawing/2014/main" id="{82D60FAD-5A96-4EE0-9F07-FAC56CC13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75703">
            <a:off x="10103807" y="5471255"/>
            <a:ext cx="1594248" cy="723658"/>
          </a:xfrm>
          <a:prstGeom prst="roundRect">
            <a:avLst>
              <a:gd name="adj" fmla="val 4492"/>
            </a:avLst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894</Words>
  <Application>Microsoft Office PowerPoint</Application>
  <PresentationFormat>Custom</PresentationFormat>
  <Paragraphs>172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Consolas</vt:lpstr>
      <vt:lpstr>Wingdings</vt:lpstr>
      <vt:lpstr>Wingdings 2</vt:lpstr>
      <vt:lpstr>SoftUni 16x9</vt:lpstr>
      <vt:lpstr>Software Technologies</vt:lpstr>
      <vt:lpstr>Table of Contents</vt:lpstr>
      <vt:lpstr>Have a Question?</vt:lpstr>
      <vt:lpstr>Software Technologies</vt:lpstr>
      <vt:lpstr>Course Objectives</vt:lpstr>
      <vt:lpstr>Warning: This Course is at Very Basic Level</vt:lpstr>
      <vt:lpstr>Course Topics</vt:lpstr>
      <vt:lpstr>Course Topics (2)</vt:lpstr>
      <vt:lpstr>Software Technologies</vt:lpstr>
      <vt:lpstr>Training Duration and Schedule</vt:lpstr>
      <vt:lpstr>The Trainers Team</vt:lpstr>
      <vt:lpstr>Trainers Team</vt:lpstr>
      <vt:lpstr>Trainers Team</vt:lpstr>
      <vt:lpstr>Software Technologies</vt:lpstr>
      <vt:lpstr>Scoring System for the Course</vt:lpstr>
      <vt:lpstr>Homework Assignments</vt:lpstr>
      <vt:lpstr>Practical Exam</vt:lpstr>
      <vt:lpstr>Learn to Search in Internet &amp; Find Solutions!</vt:lpstr>
      <vt:lpstr>Resources</vt:lpstr>
      <vt:lpstr>Course Web Site &amp; Forums</vt:lpstr>
      <vt:lpstr>The Software Technologies Slides and Videos</vt:lpstr>
      <vt:lpstr>Recommended Software</vt:lpstr>
      <vt:lpstr>Software Technologies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Technologies</dc:title>
  <dc:subject>HTML, CSS and JavaScript Course</dc:subject>
  <dc:creator/>
  <cp:keywords>HTML, CSS, JS, PHP, MySQL, C#, Java, SP.NET, Spring MVC,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2017-07-10T10:23:21Z</dcterms:modified>
  <cp:category>front-end,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